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34"/>
  </p:notesMasterIdLst>
  <p:handoutMasterIdLst>
    <p:handoutMasterId r:id="rId35"/>
  </p:handoutMasterIdLst>
  <p:sldIdLst>
    <p:sldId id="277" r:id="rId3"/>
    <p:sldId id="289" r:id="rId4"/>
    <p:sldId id="315" r:id="rId5"/>
    <p:sldId id="316" r:id="rId6"/>
    <p:sldId id="318" r:id="rId7"/>
    <p:sldId id="319" r:id="rId8"/>
    <p:sldId id="297" r:id="rId9"/>
    <p:sldId id="298" r:id="rId10"/>
    <p:sldId id="299" r:id="rId11"/>
    <p:sldId id="301" r:id="rId12"/>
    <p:sldId id="302" r:id="rId13"/>
    <p:sldId id="303" r:id="rId14"/>
    <p:sldId id="304" r:id="rId15"/>
    <p:sldId id="305" r:id="rId16"/>
    <p:sldId id="321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20" r:id="rId25"/>
    <p:sldId id="313" r:id="rId26"/>
    <p:sldId id="314" r:id="rId27"/>
    <p:sldId id="322" r:id="rId28"/>
    <p:sldId id="325" r:id="rId29"/>
    <p:sldId id="326" r:id="rId30"/>
    <p:sldId id="327" r:id="rId31"/>
    <p:sldId id="328" r:id="rId32"/>
    <p:sldId id="324" r:id="rId33"/>
  </p:sldIdLst>
  <p:sldSz cx="6858000" cy="9144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938" autoAdjust="0"/>
    <p:restoredTop sz="94706" autoAdjust="0"/>
  </p:normalViewPr>
  <p:slideViewPr>
    <p:cSldViewPr>
      <p:cViewPr varScale="1">
        <p:scale>
          <a:sx n="84" d="100"/>
          <a:sy n="84" d="100"/>
        </p:scale>
        <p:origin x="1376" y="20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57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F3D3E-105C-4891-B288-BC982DA6DAD6}" type="datetimeFigureOut">
              <a:rPr lang="en-US" smtClean="0"/>
              <a:pPr/>
              <a:t>6/21/18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D2043-CCB6-4766-B123-7F0CB303EA95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0938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C2EEA-5A22-C949-A153-F31A281BAFB7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F7EEC-8A1A-F940-A3ED-2C4675DAD9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34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9F7EEC-8A1A-F940-A3ED-2C4675DAD95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6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745587"/>
          </a:xfrm>
        </p:spPr>
        <p:txBody>
          <a:bodyPr>
            <a:normAutofit/>
          </a:bodyPr>
          <a:lstStyle>
            <a:lvl1pPr>
              <a:defRPr sz="2800" b="1" cap="all" baseline="0"/>
            </a:lvl1pPr>
          </a:lstStyle>
          <a:p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71500" y="1214414"/>
            <a:ext cx="5786438" cy="642937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571500" y="7715250"/>
            <a:ext cx="5786438" cy="571500"/>
          </a:xfrm>
          <a:prstGeom prst="rect">
            <a:avLst/>
          </a:prstGeom>
        </p:spPr>
        <p:txBody>
          <a:bodyPr/>
          <a:lstStyle>
            <a:lvl2pPr algn="ctr">
              <a:buNone/>
              <a:defRPr b="1" cap="all" baseline="0"/>
            </a:lvl2pPr>
          </a:lstStyle>
          <a:p>
            <a:pPr lvl="1"/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745587"/>
          </a:xfrm>
        </p:spPr>
        <p:txBody>
          <a:bodyPr>
            <a:normAutofit/>
          </a:bodyPr>
          <a:lstStyle>
            <a:lvl1pPr>
              <a:defRPr sz="2800" b="1" cap="all" baseline="0"/>
            </a:lvl1pPr>
          </a:lstStyle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71500" y="1214438"/>
            <a:ext cx="5857875" cy="69294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745587"/>
          </a:xfrm>
        </p:spPr>
        <p:txBody>
          <a:bodyPr>
            <a:normAutofit/>
          </a:bodyPr>
          <a:lstStyle>
            <a:lvl1pPr>
              <a:defRPr sz="2800" b="1" cap="all" baseline="0"/>
            </a:lvl1pPr>
          </a:lstStyle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571500" y="1214438"/>
            <a:ext cx="5857875" cy="692943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633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pic>
        <p:nvPicPr>
          <p:cNvPr id="6" name="Picture 5" descr="Tingathe.psd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2014" y="8358214"/>
            <a:ext cx="5111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786190" y="8510615"/>
            <a:ext cx="25145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>
                <a:latin typeface="Gill Sans MT" pitchFamily="34" charset="0"/>
              </a:rPr>
              <a:t>UNIT</a:t>
            </a:r>
            <a:r>
              <a:rPr lang="en-US" sz="1200" b="1" baseline="0" dirty="0">
                <a:latin typeface="Gill Sans MT" pitchFamily="34" charset="0"/>
              </a:rPr>
              <a:t> 12:</a:t>
            </a:r>
            <a:r>
              <a:rPr lang="en-US" sz="1200" b="0" baseline="0" dirty="0">
                <a:latin typeface="Gill Sans MT" pitchFamily="34" charset="0"/>
              </a:rPr>
              <a:t> FAMILY PLANNING</a:t>
            </a:r>
            <a:endParaRPr lang="en-US" sz="1200" b="0" dirty="0">
              <a:latin typeface="Gill Sans M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12006-B27E-D14B-8F26-DC2D4A5FC30D}" type="datetimeFigureOut">
              <a:rPr lang="en-US" smtClean="0"/>
              <a:pPr/>
              <a:t>6/21/18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903D5-2280-C843-AE8A-D3FA3CC2153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431411"/>
          </a:xfrm>
        </p:spPr>
        <p:txBody>
          <a:bodyPr>
            <a:normAutofit/>
          </a:bodyPr>
          <a:lstStyle/>
          <a:p>
            <a:r>
              <a:rPr lang="en-US" dirty="0"/>
              <a:t>Guide to</a:t>
            </a:r>
            <a:br>
              <a:rPr lang="en-US" dirty="0"/>
            </a:br>
            <a:r>
              <a:rPr lang="en-US" dirty="0"/>
              <a:t>PRETERM Birth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B4191B-1B2A-3F4D-8637-11A22B865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33" y="1691680"/>
            <a:ext cx="2667000" cy="589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1B3C5E-0F1F-8F4B-8D9C-87D9DCAA1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024" y="1917316"/>
            <a:ext cx="3187700" cy="5676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Intimate partner violence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Violence during pregnancy can result in preterm labor and even death of the baby</a:t>
            </a:r>
          </a:p>
          <a:p>
            <a:r>
              <a:rPr lang="en-US" dirty="0"/>
              <a:t>If your partner is hurting you, you should tell you health care provider so that they can help find a way to keep you safe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109" y="4211960"/>
            <a:ext cx="3786656" cy="381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952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0" y="4932040"/>
            <a:ext cx="5829300" cy="1816100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that DECREASE risk of preterm delivery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80" y="6732240"/>
            <a:ext cx="5829300" cy="1296144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Iron supplementation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Good nutrition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Prenatal care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F3D25E-A0AA-044B-B6CA-4580C4D51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405992"/>
            <a:ext cx="1525648" cy="16527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A9A9AC-6C32-9A48-8961-F4F7DABD9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540" y="539552"/>
            <a:ext cx="3129779" cy="2419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C7462E-303C-8C4F-B0FF-EE1DCA9CB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32" y="2356242"/>
            <a:ext cx="1656184" cy="22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70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Iron supplementation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b="1" dirty="0"/>
              <a:t>Iron-deficiency anemia </a:t>
            </a:r>
            <a:r>
              <a:rPr lang="en-US" dirty="0"/>
              <a:t>is a decrease in the number of red blood cells in the body due to a lack of iron</a:t>
            </a:r>
            <a:endParaRPr lang="en-US" b="1" dirty="0"/>
          </a:p>
          <a:p>
            <a:r>
              <a:rPr lang="en-US" dirty="0"/>
              <a:t>Iron-deficiency anemia is associated with an increase in the risk of preterm delivery</a:t>
            </a:r>
          </a:p>
          <a:p>
            <a:r>
              <a:rPr lang="en-US" dirty="0"/>
              <a:t>Women who take iron supplements during pregnancy are less likely to experience preterm labor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24" y="5004048"/>
            <a:ext cx="3052387" cy="331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477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35" y="5220072"/>
            <a:ext cx="3552404" cy="274827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Good Nutrition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Women who eat too little or do not eat the right foods have an increased risk of preterm delivery</a:t>
            </a:r>
          </a:p>
          <a:p>
            <a:r>
              <a:rPr lang="en-US" dirty="0"/>
              <a:t>Pregnant women should have balanced diets with foods from all six of food groups: staples, fats, animals, legumes, vegetables, and fruits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96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antenatal care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Receiving regular antenatal care can help identify if you are at risk for preterm labor</a:t>
            </a:r>
          </a:p>
          <a:p>
            <a:r>
              <a:rPr lang="en-US" dirty="0"/>
              <a:t>If you are at risk of preterm labor, you will need to have more frequent antenatal care visits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42" y="3563888"/>
            <a:ext cx="4031299" cy="2891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292" y="5380589"/>
            <a:ext cx="2520541" cy="346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3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Antenatal care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If you are at risk for preterm delivery, you may need special testing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342" y="5580112"/>
            <a:ext cx="4270753" cy="3104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550" y="2195736"/>
            <a:ext cx="2849774" cy="31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90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6B7E76-92A5-9E45-9EA5-79AED55FF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481" y="327216"/>
            <a:ext cx="1539886" cy="24045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0" y="4932040"/>
            <a:ext cx="5829300" cy="1816100"/>
          </a:xfrm>
        </p:spPr>
        <p:txBody>
          <a:bodyPr>
            <a:normAutofit/>
          </a:bodyPr>
          <a:lstStyle/>
          <a:p>
            <a:r>
              <a:rPr lang="en-US" dirty="0"/>
              <a:t>SIGNS of preterm labor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80" y="6156176"/>
            <a:ext cx="5829300" cy="1872208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Abdominal cramping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Flu-like symptoms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Vaginal bleeding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Leaking of fluid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A21F89-0C57-0E46-B616-C1BF3F30D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299493"/>
            <a:ext cx="1410256" cy="2168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DBA825-6472-034F-9B54-106E99175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173" y="2363990"/>
            <a:ext cx="1282746" cy="19882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118155-AC3B-B147-9BA5-3578B0CB5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90" y="2761632"/>
            <a:ext cx="1317770" cy="196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8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Abdominal cramping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The signs of preterm labor are similar to the signs of labor at the end of a normal pregnancy</a:t>
            </a:r>
          </a:p>
          <a:p>
            <a:r>
              <a:rPr lang="en-US" dirty="0"/>
              <a:t>If you have preterm labor, you may experience cramping in your abdomen or back</a:t>
            </a:r>
          </a:p>
          <a:p>
            <a:r>
              <a:rPr lang="en-US" dirty="0"/>
              <a:t>This might feel like menstrual cramps</a:t>
            </a:r>
          </a:p>
        </p:txBody>
      </p:sp>
      <p:pic>
        <p:nvPicPr>
          <p:cNvPr id="2" name="Picture 1" descr="42949653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949" y="4601883"/>
            <a:ext cx="2659195" cy="407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166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Flu-like symptoms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Fever, chills, fatigue, body ache, nausea, vomiting, and diarrhea can be signs of preterm labor</a:t>
            </a:r>
          </a:p>
          <a:p>
            <a:r>
              <a:rPr lang="en-US" dirty="0"/>
              <a:t>If you feel these symptoms along with cramping/contractions, you are at high risk for preterm delivery</a:t>
            </a:r>
          </a:p>
          <a:p>
            <a:endParaRPr lang="en-US" dirty="0"/>
          </a:p>
        </p:txBody>
      </p:sp>
      <p:pic>
        <p:nvPicPr>
          <p:cNvPr id="3" name="Picture 2" descr="42949653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4773761"/>
            <a:ext cx="2400781" cy="3708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674112-6FAC-2C45-800E-6BB8A97B1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056" y="4355976"/>
            <a:ext cx="1879057" cy="20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99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Vaginal bleeding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Vaginal bleeding or spotting early in the pregnancy is associated with an increased risk of preterm labor</a:t>
            </a:r>
          </a:p>
          <a:p>
            <a:r>
              <a:rPr lang="en-US" dirty="0"/>
              <a:t>If the bleeding happens multiple times or on multiple days, this might be a sign of preterm labor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C00FC-C167-8440-8730-8A700BB3E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070" y="4969678"/>
            <a:ext cx="2250029" cy="3513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E836C-25E7-EC46-96A9-8EB33294D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4067944"/>
            <a:ext cx="3757414" cy="339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75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Using this manual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358454"/>
            <a:ext cx="5857875" cy="2925514"/>
          </a:xfrm>
        </p:spPr>
        <p:txBody>
          <a:bodyPr>
            <a:noAutofit/>
          </a:bodyPr>
          <a:lstStyle/>
          <a:p>
            <a:r>
              <a:rPr lang="en-US" sz="2800" dirty="0"/>
              <a:t>Define preterm delivery</a:t>
            </a:r>
          </a:p>
          <a:p>
            <a:r>
              <a:rPr lang="en-US" sz="2800" dirty="0"/>
              <a:t>Learn the factors that increase and decrease risk of preterm delivery</a:t>
            </a:r>
          </a:p>
          <a:p>
            <a:r>
              <a:rPr lang="en-US" sz="2800" dirty="0"/>
              <a:t>Know the symptoms of preterm delivery</a:t>
            </a:r>
          </a:p>
          <a:p>
            <a:r>
              <a:rPr lang="en-US" sz="2800" dirty="0"/>
              <a:t>Understand what to expect in the event of preterm labor and delivery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49" y="5004048"/>
            <a:ext cx="5013176" cy="359610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Leaking of fluid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b="1" dirty="0"/>
              <a:t>Amniotic fluid </a:t>
            </a:r>
            <a:r>
              <a:rPr lang="en-US" dirty="0"/>
              <a:t>is the water surrounding the baby </a:t>
            </a:r>
          </a:p>
          <a:p>
            <a:r>
              <a:rPr lang="en-US" dirty="0"/>
              <a:t>When your “water breaks,” amniotic fluid leaks from the vagina, either quickly and in large amounts or slowly and in small amounts</a:t>
            </a:r>
          </a:p>
          <a:p>
            <a:r>
              <a:rPr lang="en-US" dirty="0"/>
              <a:t>Early leaking of amniotic fluid is a sign of preterm labor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149" y="5076056"/>
            <a:ext cx="2160576" cy="321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27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0" y="4427984"/>
            <a:ext cx="5829300" cy="18161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to expect in the event of preterm delivery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80" y="6244084"/>
            <a:ext cx="5829300" cy="1872208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Traveling to the clinic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Having a C-section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After Delivery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Hospital Care for Baby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Kangaroo Care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36" y="683568"/>
            <a:ext cx="4104456" cy="333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26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Traveling to the clinic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If you are experiencing signs of preterm delivery, you should travel to the nearest health facility immediately</a:t>
            </a:r>
          </a:p>
          <a:p>
            <a:r>
              <a:rPr lang="en-US" dirty="0"/>
              <a:t>You will be admitted to a hospital for close monitoring, and you might receive medications to stop labor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07" y="4948163"/>
            <a:ext cx="460022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458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150275"/>
          </a:xfrm>
        </p:spPr>
        <p:txBody>
          <a:bodyPr>
            <a:normAutofit/>
          </a:bodyPr>
          <a:lstStyle/>
          <a:p>
            <a:r>
              <a:rPr lang="en-US" dirty="0"/>
              <a:t>What will happen at the health </a:t>
            </a:r>
            <a:r>
              <a:rPr lang="en-US" dirty="0" err="1"/>
              <a:t>centre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835695"/>
            <a:ext cx="5857875" cy="2592289"/>
          </a:xfrm>
        </p:spPr>
        <p:txBody>
          <a:bodyPr/>
          <a:lstStyle/>
          <a:p>
            <a:r>
              <a:rPr lang="en-US" dirty="0"/>
              <a:t>If your labor cannot be stopped, you will need to deliver</a:t>
            </a:r>
          </a:p>
          <a:p>
            <a:r>
              <a:rPr lang="en-US" dirty="0"/>
              <a:t>If your baby is preterm, it is best that you are delivered by a skilled birth attendant in a health facility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21" y="4427985"/>
            <a:ext cx="5517232" cy="44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34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Having a Caesar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When you arrive at the health facility, you might need to receive a Caesar</a:t>
            </a:r>
          </a:p>
          <a:p>
            <a:r>
              <a:rPr lang="en-US" dirty="0"/>
              <a:t>Caesars are performed in the operating theater</a:t>
            </a:r>
          </a:p>
          <a:p>
            <a:r>
              <a:rPr lang="en-US" dirty="0"/>
              <a:t>During a Caesar, the surgeon will deliver the baby through an incision in the abdomen </a:t>
            </a:r>
          </a:p>
          <a:p>
            <a:r>
              <a:rPr lang="en-US" dirty="0"/>
              <a:t>Women who have infections, problems with the placenta, or chronic health conditions such as diabetes are more likely to need a Caesar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16" y="6012160"/>
            <a:ext cx="3384376" cy="2841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928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After delivery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umbilical cord </a:t>
            </a:r>
            <a:r>
              <a:rPr lang="en-US" dirty="0"/>
              <a:t>runs from an opening in the baby’s stomach to the placenta</a:t>
            </a:r>
          </a:p>
          <a:p>
            <a:r>
              <a:rPr lang="en-US" dirty="0"/>
              <a:t>Once the baby is born, there is no need for this connection anymore</a:t>
            </a:r>
          </a:p>
          <a:p>
            <a:r>
              <a:rPr lang="en-US" dirty="0"/>
              <a:t>After a birth, the umbilical cord should be clamped or tied and cut with a clean instrument to avoid infection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" y="4572000"/>
            <a:ext cx="4736592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23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Kangaroo care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214439"/>
            <a:ext cx="5857875" cy="2997522"/>
          </a:xfrm>
        </p:spPr>
        <p:txBody>
          <a:bodyPr/>
          <a:lstStyle/>
          <a:p>
            <a:r>
              <a:rPr lang="en-US" dirty="0"/>
              <a:t>It is very important that the baby is kept warm after delivery.</a:t>
            </a:r>
          </a:p>
          <a:p>
            <a:r>
              <a:rPr lang="en-US" dirty="0"/>
              <a:t>To do this, you should put the baby on your chest directly on your skin and wrap a blanket or a </a:t>
            </a:r>
            <a:r>
              <a:rPr lang="en-US" dirty="0" err="1"/>
              <a:t>chitenje</a:t>
            </a:r>
            <a:r>
              <a:rPr lang="en-US" dirty="0"/>
              <a:t> around the baby.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1D3409-7FFB-A047-AFA0-825741EF3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37" y="3995936"/>
            <a:ext cx="24384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63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7213041-38A9-674F-945C-2C6B7B283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872" y="5596750"/>
            <a:ext cx="3952635" cy="27274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F408C-FF23-EE4B-AFC0-1ADD7147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HOSPITAL CARE FOR BABY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6FE6-7296-E84D-A298-39E7ACFC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95552"/>
            <a:ext cx="6172200" cy="6034617"/>
          </a:xfrm>
        </p:spPr>
        <p:txBody>
          <a:bodyPr>
            <a:normAutofit/>
          </a:bodyPr>
          <a:lstStyle/>
          <a:p>
            <a:r>
              <a:rPr lang="en-US" sz="2400" dirty="0"/>
              <a:t>Preterm babies are sometimes sick and require help with breathing</a:t>
            </a:r>
          </a:p>
          <a:p>
            <a:r>
              <a:rPr lang="en-US" sz="2400" dirty="0"/>
              <a:t>The baby may need to stay in the hospital for special care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B2904E-7578-6C4C-A3C9-BF7E85A3D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66" y="3999955"/>
            <a:ext cx="2351011" cy="27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55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0" y="4427984"/>
            <a:ext cx="5829300" cy="1816100"/>
          </a:xfrm>
        </p:spPr>
        <p:txBody>
          <a:bodyPr>
            <a:normAutofit fontScale="90000"/>
          </a:bodyPr>
          <a:lstStyle/>
          <a:p>
            <a:r>
              <a:rPr lang="en-US" dirty="0"/>
              <a:t>How do I prevent preterm delivery in future pregnancies?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80" y="6244084"/>
            <a:ext cx="5829300" cy="1872208"/>
          </a:xfrm>
        </p:spPr>
        <p:txBody>
          <a:bodyPr>
            <a:norm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/>
              <a:t>Pregnancy Spacing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Prevent or Treat Infection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Contraception</a:t>
            </a:r>
          </a:p>
        </p:txBody>
      </p:sp>
    </p:spTree>
    <p:extLst>
      <p:ext uri="{BB962C8B-B14F-4D97-AF65-F5344CB8AC3E}">
        <p14:creationId xmlns:p14="http://schemas.microsoft.com/office/powerpoint/2010/main" val="2830284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CA5F66-2B81-7948-98DF-5CE86DFD5A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868" y="3742246"/>
            <a:ext cx="2574689" cy="2421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FF408C-FF23-EE4B-AFC0-1ADD7147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PREGNANCY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6FE6-7296-E84D-A298-39E7ACFC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95552"/>
            <a:ext cx="6172200" cy="6034617"/>
          </a:xfrm>
        </p:spPr>
        <p:txBody>
          <a:bodyPr>
            <a:normAutofit/>
          </a:bodyPr>
          <a:lstStyle/>
          <a:p>
            <a:r>
              <a:rPr lang="en-US" sz="2400" dirty="0"/>
              <a:t>Waiting at least 2 years between pregnancies will decrease the chance of preterm labor</a:t>
            </a:r>
          </a:p>
          <a:p>
            <a:r>
              <a:rPr lang="en-US" sz="2400" dirty="0"/>
              <a:t>If you are sexually active, it is best to use contraception to prevent pregnancy and condoms to prevent infection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3A54A4-A5CE-2448-8D63-7ED1EAFEF1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4953000"/>
            <a:ext cx="2514600" cy="38204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DF88B-C6E5-4841-9DF3-890905C53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473" y="5951066"/>
            <a:ext cx="3105899" cy="2181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764D4E-CD83-0D45-B9DB-79689452B7B8}"/>
              </a:ext>
            </a:extLst>
          </p:cNvPr>
          <p:cNvSpPr txBox="1"/>
          <p:nvPr/>
        </p:nvSpPr>
        <p:spPr>
          <a:xfrm>
            <a:off x="846948" y="4589348"/>
            <a:ext cx="1887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Birth Control Pills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33FC17-24A4-2D42-B8BE-0C5904C7B355}"/>
              </a:ext>
            </a:extLst>
          </p:cNvPr>
          <p:cNvSpPr txBox="1"/>
          <p:nvPr/>
        </p:nvSpPr>
        <p:spPr>
          <a:xfrm>
            <a:off x="5373216" y="3923928"/>
            <a:ext cx="1170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878E12-A733-B948-8F44-EB5B26A1EF09}"/>
              </a:ext>
            </a:extLst>
          </p:cNvPr>
          <p:cNvSpPr txBox="1"/>
          <p:nvPr/>
        </p:nvSpPr>
        <p:spPr>
          <a:xfrm>
            <a:off x="3641427" y="8300259"/>
            <a:ext cx="2645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Injectable Hormones</a:t>
            </a:r>
          </a:p>
        </p:txBody>
      </p:sp>
    </p:spTree>
    <p:extLst>
      <p:ext uri="{BB962C8B-B14F-4D97-AF65-F5344CB8AC3E}">
        <p14:creationId xmlns:p14="http://schemas.microsoft.com/office/powerpoint/2010/main" val="17091035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preterm delivery?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21" y="1547664"/>
            <a:ext cx="5857875" cy="249346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US" dirty="0">
                <a:latin typeface="Gill Sans MT"/>
                <a:cs typeface="Gill Sans MT"/>
              </a:rPr>
              <a:t>Pregnancy lasts 40 weeks</a:t>
            </a:r>
          </a:p>
          <a:p>
            <a:pPr>
              <a:defRPr/>
            </a:pPr>
            <a:r>
              <a:rPr lang="en-US" dirty="0">
                <a:latin typeface="Gill Sans MT"/>
                <a:cs typeface="Gill Sans MT"/>
              </a:rPr>
              <a:t>If your labor begins before the 37th week of pregnancy, you are in preterm labor</a:t>
            </a:r>
          </a:p>
          <a:p>
            <a:pPr>
              <a:defRPr/>
            </a:pPr>
            <a:r>
              <a:rPr lang="en-US" dirty="0">
                <a:latin typeface="Gill Sans MT"/>
                <a:cs typeface="Gill Sans MT"/>
              </a:rPr>
              <a:t>Preterm delivery is the most common cause of death in newborn babies</a:t>
            </a:r>
          </a:p>
          <a:p>
            <a:pPr>
              <a:defRPr/>
            </a:pPr>
            <a:r>
              <a:rPr lang="en-US" dirty="0">
                <a:latin typeface="Gill Sans MT"/>
                <a:cs typeface="Gill Sans MT"/>
              </a:rPr>
              <a:t>In Malawi, 1 in every 5 babies is born preterm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43" y="5004048"/>
            <a:ext cx="4600951" cy="345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445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F408C-FF23-EE4B-AFC0-1ADD7147A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PREVENT INFECTION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36FE6-7296-E84D-A298-39E7ACFC6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895552"/>
            <a:ext cx="6172200" cy="6034617"/>
          </a:xfrm>
        </p:spPr>
        <p:txBody>
          <a:bodyPr>
            <a:normAutofit/>
          </a:bodyPr>
          <a:lstStyle/>
          <a:p>
            <a:r>
              <a:rPr lang="en-US" sz="2400" dirty="0"/>
              <a:t>Infection in any part of the body increases the risk of preterm birth</a:t>
            </a:r>
          </a:p>
          <a:p>
            <a:r>
              <a:rPr lang="en-US" sz="2400" dirty="0"/>
              <a:t>It is important to prevent infection and to treat any infection that you already have</a:t>
            </a:r>
          </a:p>
          <a:p>
            <a:r>
              <a:rPr lang="en-US" sz="2400" dirty="0"/>
              <a:t>When the mom is HIV+, preterm babies are more likely to be born with HIV than full term babies</a:t>
            </a:r>
          </a:p>
          <a:p>
            <a:r>
              <a:rPr lang="en-US" sz="2400" dirty="0"/>
              <a:t>It is important to continue taking your medications for HIV or any other infection throughout pregnancy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129EA0-3F8A-7349-9D5F-BF445964D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32" y="5940152"/>
            <a:ext cx="2345432" cy="254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87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9600" y="1447800"/>
            <a:ext cx="5857875" cy="69294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/>
              <a:t>©2018 Baylor College of Medicine Abbott Fund Children’s Clinical Centre of Excellence Malawi, Lilongwe, Malawi</a:t>
            </a:r>
          </a:p>
          <a:p>
            <a:pPr>
              <a:buNone/>
            </a:pPr>
            <a:endParaRPr lang="en-US" dirty="0"/>
          </a:p>
          <a:p>
            <a:r>
              <a:rPr lang="en-US" sz="1600" dirty="0"/>
              <a:t>Illustrator: Rogers </a:t>
            </a:r>
            <a:r>
              <a:rPr lang="en-US" sz="1600" dirty="0" err="1"/>
              <a:t>Chilemba</a:t>
            </a:r>
            <a:endParaRPr lang="en-US" sz="1600" dirty="0"/>
          </a:p>
          <a:p>
            <a:r>
              <a:rPr lang="en-US" sz="1600" dirty="0"/>
              <a:t>Creator:</a:t>
            </a:r>
          </a:p>
          <a:p>
            <a:pPr lvl="1"/>
            <a:r>
              <a:rPr lang="en-US" sz="1600" dirty="0"/>
              <a:t>Susan Raine, MD, JD, LLM, MEd</a:t>
            </a:r>
          </a:p>
          <a:p>
            <a:pPr lvl="1"/>
            <a:r>
              <a:rPr lang="en-US" sz="1600" dirty="0"/>
              <a:t>Jane Morris, MD</a:t>
            </a:r>
          </a:p>
          <a:p>
            <a:r>
              <a:rPr lang="en-US" sz="1600" dirty="0"/>
              <a:t>Contributors/Translators:</a:t>
            </a:r>
          </a:p>
          <a:p>
            <a:pPr lvl="1"/>
            <a:r>
              <a:rPr lang="en-US" sz="1600" dirty="0"/>
              <a:t> Deborah </a:t>
            </a:r>
            <a:r>
              <a:rPr lang="en-US" sz="1600" dirty="0" err="1"/>
              <a:t>Nanthuru</a:t>
            </a:r>
            <a:endParaRPr lang="en-US" sz="1600" dirty="0"/>
          </a:p>
          <a:p>
            <a:pPr lvl="1"/>
            <a:r>
              <a:rPr lang="en-US" sz="1600" dirty="0" err="1"/>
              <a:t>Abiba</a:t>
            </a:r>
            <a:r>
              <a:rPr lang="en-US" sz="1600" dirty="0"/>
              <a:t> </a:t>
            </a:r>
            <a:r>
              <a:rPr lang="en-US" sz="1600" dirty="0" err="1"/>
              <a:t>Matengula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1946" dirty="0"/>
              <a:t>A special thanks to our patients for their valuable input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6328" y="7271993"/>
            <a:ext cx="1633622" cy="1778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75" y="7538562"/>
            <a:ext cx="1250980" cy="12449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818" y="6258844"/>
            <a:ext cx="2487801" cy="974894"/>
          </a:xfrm>
          <a:prstGeom prst="rect">
            <a:avLst/>
          </a:prstGeom>
        </p:spPr>
      </p:pic>
      <p:pic>
        <p:nvPicPr>
          <p:cNvPr id="1026" name="Picture 1" descr="Description: Description: TCH Logo.e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32" y="7639977"/>
            <a:ext cx="1585780" cy="1042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434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078267"/>
          </a:xfrm>
        </p:spPr>
        <p:txBody>
          <a:bodyPr>
            <a:normAutofit/>
          </a:bodyPr>
          <a:lstStyle/>
          <a:p>
            <a:r>
              <a:rPr lang="en-US" dirty="0"/>
              <a:t>How do I know if my baby is preterm?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907705"/>
            <a:ext cx="5857875" cy="37444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Keep track of your period using</a:t>
            </a:r>
          </a:p>
          <a:p>
            <a:pPr lvl="1"/>
            <a:r>
              <a:rPr lang="en-US" dirty="0"/>
              <a:t>A calendar</a:t>
            </a:r>
          </a:p>
          <a:p>
            <a:pPr lvl="1"/>
            <a:r>
              <a:rPr lang="en-US" dirty="0"/>
              <a:t>Beads</a:t>
            </a:r>
          </a:p>
          <a:p>
            <a:pPr lvl="1"/>
            <a:r>
              <a:rPr lang="en-US" dirty="0"/>
              <a:t>Your phone</a:t>
            </a:r>
          </a:p>
          <a:p>
            <a:r>
              <a:rPr lang="en-US" dirty="0"/>
              <a:t>Your health care provider will use the first day you bled to calculate your due date</a:t>
            </a:r>
          </a:p>
          <a:p>
            <a:r>
              <a:rPr lang="en-US" dirty="0"/>
              <a:t>A full term pregnancy is </a:t>
            </a:r>
            <a:r>
              <a:rPr lang="en-US" b="1" dirty="0"/>
              <a:t>40 weeks</a:t>
            </a:r>
          </a:p>
          <a:p>
            <a:r>
              <a:rPr lang="en-US" dirty="0"/>
              <a:t>If you have the baby more than one month before your due date, your baby is preterm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17098-0075-B442-AC80-DE51587DD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6180075"/>
            <a:ext cx="1785201" cy="25796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F866B-7FFC-964E-9B16-6D0F642AEF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94" y="6588224"/>
            <a:ext cx="2242619" cy="154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7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078267"/>
          </a:xfrm>
        </p:spPr>
        <p:txBody>
          <a:bodyPr>
            <a:normAutofit/>
          </a:bodyPr>
          <a:lstStyle/>
          <a:p>
            <a:r>
              <a:rPr lang="en-US" dirty="0"/>
              <a:t>How do I know if I am in preterm </a:t>
            </a:r>
            <a:r>
              <a:rPr lang="en-US" dirty="0" err="1"/>
              <a:t>labour</a:t>
            </a:r>
            <a:r>
              <a:rPr lang="en-US" dirty="0"/>
              <a:t>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35781" y="5868144"/>
            <a:ext cx="5857875" cy="2923803"/>
          </a:xfrm>
        </p:spPr>
        <p:txBody>
          <a:bodyPr/>
          <a:lstStyle/>
          <a:p>
            <a:r>
              <a:rPr lang="en-US" dirty="0"/>
              <a:t>One month or more before your due date, you have:</a:t>
            </a:r>
          </a:p>
          <a:p>
            <a:pPr lvl="1"/>
            <a:r>
              <a:rPr lang="en-US" dirty="0"/>
              <a:t>Regular painful contractions</a:t>
            </a:r>
          </a:p>
          <a:p>
            <a:pPr lvl="1"/>
            <a:r>
              <a:rPr lang="en-US" dirty="0"/>
              <a:t>Leaking of water from the vagina</a:t>
            </a:r>
          </a:p>
          <a:p>
            <a:pPr lvl="1"/>
            <a:r>
              <a:rPr lang="en-US" dirty="0"/>
              <a:t>Bleeding from the vagina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656" y="1691680"/>
            <a:ext cx="2036826" cy="31272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482" y="1811825"/>
            <a:ext cx="2018544" cy="3007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50" y="1666909"/>
            <a:ext cx="2233910" cy="348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5220072"/>
            <a:ext cx="4608512" cy="3182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0042" y="397389"/>
            <a:ext cx="5929354" cy="1078267"/>
          </a:xfrm>
        </p:spPr>
        <p:txBody>
          <a:bodyPr>
            <a:normAutofit/>
          </a:bodyPr>
          <a:lstStyle/>
          <a:p>
            <a:r>
              <a:rPr lang="en-US" dirty="0"/>
              <a:t>Why is preterm birth a problem?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71500" y="1763688"/>
            <a:ext cx="5857875" cy="4320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Babies born too soon can have many problems</a:t>
            </a:r>
          </a:p>
          <a:p>
            <a:r>
              <a:rPr lang="en-US" dirty="0"/>
              <a:t>Difficulty breathing</a:t>
            </a:r>
          </a:p>
          <a:p>
            <a:r>
              <a:rPr lang="en-US" dirty="0"/>
              <a:t>Infections</a:t>
            </a:r>
          </a:p>
          <a:p>
            <a:r>
              <a:rPr lang="en-US" dirty="0"/>
              <a:t>Low blood sugar</a:t>
            </a:r>
          </a:p>
          <a:p>
            <a:r>
              <a:rPr lang="en-US" dirty="0"/>
              <a:t>Low body temperature</a:t>
            </a:r>
          </a:p>
          <a:p>
            <a:r>
              <a:rPr lang="en-US" dirty="0"/>
              <a:t>Seizures</a:t>
            </a:r>
          </a:p>
          <a:p>
            <a:r>
              <a:rPr lang="en-US" dirty="0"/>
              <a:t>Injury to brain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382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80" y="4932040"/>
            <a:ext cx="5829300" cy="1816100"/>
          </a:xfrm>
        </p:spPr>
        <p:txBody>
          <a:bodyPr>
            <a:normAutofit fontScale="90000"/>
          </a:bodyPr>
          <a:lstStyle/>
          <a:p>
            <a:r>
              <a:rPr lang="en-US" dirty="0"/>
              <a:t>Factors that increase risk of preterm delivery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80" y="6460183"/>
            <a:ext cx="5829300" cy="2000249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r>
              <a:rPr lang="en-US" dirty="0"/>
              <a:t>High blood pressure during pregnancy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Smoking during pregnancy</a:t>
            </a:r>
          </a:p>
          <a:p>
            <a:pPr marL="342900" indent="-342900">
              <a:buFont typeface="Arial"/>
              <a:buChar char="•"/>
            </a:pPr>
            <a:r>
              <a:rPr lang="en-US" dirty="0"/>
              <a:t>Intimate partner violence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611560"/>
            <a:ext cx="502443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17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4308" r="17301" b="4748"/>
          <a:stretch/>
        </p:blipFill>
        <p:spPr>
          <a:xfrm>
            <a:off x="2132856" y="5150925"/>
            <a:ext cx="2188521" cy="38503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36" y="6227758"/>
            <a:ext cx="1640968" cy="253682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blood pressure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9"/>
            <a:ext cx="5857875" cy="3384375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Symptoms of high blood pressure include </a:t>
            </a:r>
          </a:p>
          <a:p>
            <a:pPr lvl="1"/>
            <a:r>
              <a:rPr lang="en-US" sz="2800" dirty="0"/>
              <a:t>Rapid weight gain</a:t>
            </a:r>
          </a:p>
          <a:p>
            <a:pPr lvl="1"/>
            <a:r>
              <a:rPr lang="en-US" sz="2800" dirty="0"/>
              <a:t>Abdominal pain</a:t>
            </a:r>
          </a:p>
          <a:p>
            <a:pPr lvl="1"/>
            <a:r>
              <a:rPr lang="en-US" sz="2800" dirty="0"/>
              <a:t>Severe headaches</a:t>
            </a:r>
          </a:p>
          <a:p>
            <a:pPr lvl="1"/>
            <a:r>
              <a:rPr lang="en-US" sz="2800" dirty="0"/>
              <a:t>Blurry vision</a:t>
            </a:r>
          </a:p>
          <a:p>
            <a:pPr lvl="1"/>
            <a:r>
              <a:rPr lang="en-US" sz="2800" dirty="0"/>
              <a:t>Swelling of the face, hands, or feet</a:t>
            </a:r>
          </a:p>
          <a:p>
            <a:pPr lvl="1"/>
            <a:r>
              <a:rPr lang="en-US" sz="2800" dirty="0"/>
              <a:t>Seizures</a:t>
            </a:r>
          </a:p>
        </p:txBody>
      </p:sp>
      <p:sp>
        <p:nvSpPr>
          <p:cNvPr id="7" name="Arrow: Right 6"/>
          <p:cNvSpPr/>
          <p:nvPr/>
        </p:nvSpPr>
        <p:spPr>
          <a:xfrm>
            <a:off x="1354742" y="8548563"/>
            <a:ext cx="936104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Arrow: Right 8"/>
          <p:cNvSpPr/>
          <p:nvPr/>
        </p:nvSpPr>
        <p:spPr>
          <a:xfrm>
            <a:off x="1196752" y="7048220"/>
            <a:ext cx="936104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row: Right 9"/>
          <p:cNvSpPr/>
          <p:nvPr/>
        </p:nvSpPr>
        <p:spPr>
          <a:xfrm>
            <a:off x="1449420" y="5770470"/>
            <a:ext cx="936104" cy="21602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8252D-8BB1-464C-B6B0-A58969927612}"/>
              </a:ext>
            </a:extLst>
          </p:cNvPr>
          <p:cNvSpPr txBox="1"/>
          <p:nvPr/>
        </p:nvSpPr>
        <p:spPr>
          <a:xfrm>
            <a:off x="286375" y="6669401"/>
            <a:ext cx="1759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Swelling in hands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57FA94-DCB0-0E49-A742-E9B6D6BE8051}"/>
              </a:ext>
            </a:extLst>
          </p:cNvPr>
          <p:cNvSpPr txBox="1"/>
          <p:nvPr/>
        </p:nvSpPr>
        <p:spPr>
          <a:xfrm>
            <a:off x="358429" y="5407569"/>
            <a:ext cx="159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Swelling in 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F9A0D2-BEE9-0848-8C8C-C1A2D3144124}"/>
              </a:ext>
            </a:extLst>
          </p:cNvPr>
          <p:cNvSpPr txBox="1"/>
          <p:nvPr/>
        </p:nvSpPr>
        <p:spPr>
          <a:xfrm>
            <a:off x="473867" y="7976979"/>
            <a:ext cx="1578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Swelling in feet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4F321-6647-6E4B-9553-B27844782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556" y="4410486"/>
            <a:ext cx="3093849" cy="199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89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663E246-C18E-7A47-ADEE-91863B17F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4808433"/>
            <a:ext cx="3215712" cy="347431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tobacco during pregnancy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71500" y="1403648"/>
            <a:ext cx="5857875" cy="6740227"/>
          </a:xfrm>
        </p:spPr>
        <p:txBody>
          <a:bodyPr/>
          <a:lstStyle/>
          <a:p>
            <a:r>
              <a:rPr lang="en-US" dirty="0"/>
              <a:t>Smoking or chewing tobacco leaves during pregnancy increases the chance of preterm labor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CB5828-B2D4-074F-B8F6-4C8A6768AB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03" y="2983025"/>
            <a:ext cx="2921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477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ingathe PPT">
      <a:dk1>
        <a:srgbClr val="000000"/>
      </a:dk1>
      <a:lt1>
        <a:srgbClr val="FFFFFF"/>
      </a:lt1>
      <a:dk2>
        <a:srgbClr val="FFFFFF"/>
      </a:dk2>
      <a:lt2>
        <a:srgbClr val="FFFFFF"/>
      </a:lt2>
      <a:accent1>
        <a:srgbClr val="719E8E"/>
      </a:accent1>
      <a:accent2>
        <a:srgbClr val="365047"/>
      </a:accent2>
      <a:accent3>
        <a:srgbClr val="52786B"/>
      </a:accent3>
      <a:accent4>
        <a:srgbClr val="A9C4BB"/>
      </a:accent4>
      <a:accent5>
        <a:srgbClr val="C6D8D1"/>
      </a:accent5>
      <a:accent6>
        <a:srgbClr val="E2EBE8"/>
      </a:accent6>
      <a:hlink>
        <a:srgbClr val="000000"/>
      </a:hlink>
      <a:folHlink>
        <a:srgbClr val="000000"/>
      </a:folHlink>
    </a:clrScheme>
    <a:fontScheme name="Tingathe PPT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9485</TotalTime>
  <Words>1145</Words>
  <Application>Microsoft Macintosh PowerPoint</Application>
  <PresentationFormat>On-screen Show (4:3)</PresentationFormat>
  <Paragraphs>144</Paragraphs>
  <Slides>31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Gill Sans MT</vt:lpstr>
      <vt:lpstr>1_Office Theme</vt:lpstr>
      <vt:lpstr>Office Theme</vt:lpstr>
      <vt:lpstr>Guide to PRETERM Birth</vt:lpstr>
      <vt:lpstr>Using this manual</vt:lpstr>
      <vt:lpstr>What is preterm delivery?</vt:lpstr>
      <vt:lpstr>How do I know if my baby is preterm?</vt:lpstr>
      <vt:lpstr>How do I know if I am in preterm labour?</vt:lpstr>
      <vt:lpstr>Why is preterm birth a problem?</vt:lpstr>
      <vt:lpstr>Factors that increase risk of preterm delivery</vt:lpstr>
      <vt:lpstr>High blood pressure</vt:lpstr>
      <vt:lpstr>tobacco during pregnancy</vt:lpstr>
      <vt:lpstr>Intimate partner violence</vt:lpstr>
      <vt:lpstr>Factors that DECREASE risk of preterm delivery</vt:lpstr>
      <vt:lpstr>Iron supplementation</vt:lpstr>
      <vt:lpstr>Good Nutrition</vt:lpstr>
      <vt:lpstr>antenatal care</vt:lpstr>
      <vt:lpstr>Antenatal care</vt:lpstr>
      <vt:lpstr>SIGNS of preterm labor</vt:lpstr>
      <vt:lpstr>Abdominal cramping</vt:lpstr>
      <vt:lpstr>Flu-like symptoms</vt:lpstr>
      <vt:lpstr>Vaginal bleeding</vt:lpstr>
      <vt:lpstr>Leaking of fluid</vt:lpstr>
      <vt:lpstr>What to expect in the event of preterm delivery</vt:lpstr>
      <vt:lpstr>Traveling to the clinic</vt:lpstr>
      <vt:lpstr>What will happen at the health centre?</vt:lpstr>
      <vt:lpstr>Having a Caesar</vt:lpstr>
      <vt:lpstr>After delivery</vt:lpstr>
      <vt:lpstr>Kangaroo care</vt:lpstr>
      <vt:lpstr>HOSPITAL CARE FOR BABY</vt:lpstr>
      <vt:lpstr>How do I prevent preterm delivery in future pregnancies?</vt:lpstr>
      <vt:lpstr>PREGNANCY SPACING</vt:lpstr>
      <vt:lpstr>PREVENT INFECTION</vt:lpstr>
      <vt:lpstr>Acknowledgments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CONDOMS</dc:title>
  <dc:creator>Gecko</dc:creator>
  <cp:lastModifiedBy>Raine, Susan Patricia</cp:lastModifiedBy>
  <cp:revision>147</cp:revision>
  <dcterms:created xsi:type="dcterms:W3CDTF">2015-05-15T13:35:23Z</dcterms:created>
  <dcterms:modified xsi:type="dcterms:W3CDTF">2018-06-22T20:34:54Z</dcterms:modified>
</cp:coreProperties>
</file>